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21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7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19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889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97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4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2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9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5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2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8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2162"/>
            <a:ext cx="9144000" cy="637309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ХЕРСОНСЬКИЙ ДЕРЖАВНИЙ УНІВЕРСИТЕТ</a:t>
            </a:r>
            <a:endParaRPr 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995680"/>
            <a:ext cx="9743440" cy="5659120"/>
          </a:xfrm>
        </p:spPr>
        <p:txBody>
          <a:bodyPr>
            <a:normAutofit/>
          </a:bodyPr>
          <a:lstStyle/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біології, географії та екології</a:t>
            </a:r>
          </a:p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географії та екології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Дисципліна вільного вибору</a:t>
            </a:r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Берегознавство</a:t>
            </a:r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організація природокористування в береговій зоні»</a:t>
            </a:r>
          </a:p>
          <a:p>
            <a:pPr algn="ctr"/>
            <a:endParaRPr lang="uk-UA" sz="2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720" y="2136479"/>
            <a:ext cx="2362200" cy="24003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445" y="2220224"/>
            <a:ext cx="2316555" cy="231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5629"/>
            <a:ext cx="8596668" cy="5489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sz="2400" b="1" dirty="0" smtClean="0"/>
              <a:t> </a:t>
            </a:r>
            <a:r>
              <a:rPr lang="uk-UA" sz="2400" dirty="0" smtClean="0"/>
              <a:t>вивчення є </a:t>
            </a:r>
            <a:r>
              <a:rPr lang="ru-RU" sz="2400" dirty="0" err="1" smtClean="0"/>
              <a:t>берегова</a:t>
            </a:r>
            <a:r>
              <a:rPr lang="ru-RU" sz="2400" dirty="0" smtClean="0"/>
              <a:t> зона </a:t>
            </a:r>
            <a:r>
              <a:rPr lang="ru-RU" sz="2400" dirty="0" err="1" smtClean="0"/>
              <a:t>морів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океанів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вивчення є форми рельєфу, їх морфологія, речовинний склад та генезис, сучасні </a:t>
            </a:r>
            <a:r>
              <a:rPr lang="uk-UA" sz="2400" dirty="0" err="1" smtClean="0"/>
              <a:t>морфолітодинамічні</a:t>
            </a:r>
            <a:r>
              <a:rPr lang="uk-UA" sz="2400" dirty="0" smtClean="0"/>
              <a:t> процеси берегової зони морів та океанів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90440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54012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навчальної дисципліни:</a:t>
            </a:r>
            <a:r>
              <a:rPr lang="uk-UA" sz="2400" b="1" dirty="0">
                <a:solidFill>
                  <a:schemeClr val="accent1"/>
                </a:solidFill>
              </a:rPr>
              <a:t> </a:t>
            </a:r>
            <a:r>
              <a:rPr lang="uk-UA" sz="2400" dirty="0" smtClean="0"/>
              <a:t>ознайомити студентів зі структурою, рельєфом та </a:t>
            </a:r>
            <a:r>
              <a:rPr lang="uk-UA" sz="2400" dirty="0" err="1" smtClean="0"/>
              <a:t>рельєфоутворюючими</a:t>
            </a:r>
            <a:r>
              <a:rPr lang="uk-UA" sz="2400" dirty="0" smtClean="0"/>
              <a:t> чинниками, розвитком у часі та просторі берегової зони.</a:t>
            </a:r>
          </a:p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</a:t>
            </a: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24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/>
              <a:t>Теоретичні: вивчити особливості </a:t>
            </a:r>
            <a:r>
              <a:rPr lang="uk-UA" sz="2400" dirty="0" smtClean="0"/>
              <a:t>генезису, еволюції, структурної </a:t>
            </a:r>
            <a:r>
              <a:rPr lang="uk-UA" sz="2400" dirty="0"/>
              <a:t>зумовленості берегової зони, </a:t>
            </a:r>
            <a:r>
              <a:rPr lang="uk-UA" sz="2400" dirty="0" smtClean="0"/>
              <a:t>її </a:t>
            </a:r>
            <a:r>
              <a:rPr lang="uk-UA" sz="2400" dirty="0" err="1" smtClean="0"/>
              <a:t>морфографічні</a:t>
            </a:r>
            <a:r>
              <a:rPr lang="uk-UA" sz="2400" dirty="0"/>
              <a:t>, </a:t>
            </a:r>
            <a:r>
              <a:rPr lang="uk-UA" sz="2400" dirty="0" err="1"/>
              <a:t>морфометричні</a:t>
            </a:r>
            <a:r>
              <a:rPr lang="uk-UA" sz="2400" dirty="0"/>
              <a:t> та динамічні </a:t>
            </a:r>
            <a:r>
              <a:rPr lang="uk-UA" sz="2400" dirty="0" smtClean="0"/>
              <a:t>характеристики, особливості природокористування в її межах</a:t>
            </a:r>
            <a:endParaRPr lang="ru-RU" sz="2400" dirty="0"/>
          </a:p>
          <a:p>
            <a:r>
              <a:rPr lang="uk-UA" sz="2400" dirty="0"/>
              <a:t>Практичні: навчитися аналізувати </a:t>
            </a:r>
            <a:r>
              <a:rPr lang="ru-RU" sz="2400" dirty="0" err="1" smtClean="0"/>
              <a:t>палеогеографічні</a:t>
            </a:r>
            <a:r>
              <a:rPr lang="ru-RU" sz="2400" dirty="0" smtClean="0"/>
              <a:t>, </a:t>
            </a:r>
            <a:r>
              <a:rPr lang="ru-RU" sz="2400" dirty="0" err="1" smtClean="0"/>
              <a:t>географічні</a:t>
            </a:r>
            <a:r>
              <a:rPr lang="ru-RU" sz="2400" dirty="0" smtClean="0"/>
              <a:t> </a:t>
            </a:r>
            <a:r>
              <a:rPr lang="ru-RU" sz="2400" dirty="0"/>
              <a:t>і </a:t>
            </a:r>
            <a:r>
              <a:rPr lang="ru-RU" sz="2400" dirty="0" err="1" smtClean="0"/>
              <a:t>геологічні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карти</a:t>
            </a:r>
            <a:r>
              <a:rPr lang="ru-RU" sz="2400" dirty="0" smtClean="0"/>
              <a:t> </a:t>
            </a:r>
            <a:r>
              <a:rPr lang="ru-RU" sz="2400" dirty="0"/>
              <a:t>для </a:t>
            </a:r>
            <a:r>
              <a:rPr lang="ru-RU" sz="2400" dirty="0" err="1"/>
              <a:t>отримання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про </a:t>
            </a:r>
            <a:r>
              <a:rPr lang="ru-RU" sz="2400" dirty="0" err="1"/>
              <a:t>зміну</a:t>
            </a:r>
            <a:r>
              <a:rPr lang="ru-RU" sz="2400" dirty="0"/>
              <a:t> </a:t>
            </a:r>
            <a:r>
              <a:rPr lang="ru-RU" sz="2400" dirty="0" err="1"/>
              <a:t>природних</a:t>
            </a:r>
            <a:r>
              <a:rPr lang="ru-RU" sz="2400" dirty="0"/>
              <a:t> умов </a:t>
            </a:r>
            <a:r>
              <a:rPr lang="ru-RU" sz="2400" dirty="0" err="1"/>
              <a:t>берегової</a:t>
            </a:r>
            <a:r>
              <a:rPr lang="ru-RU" sz="2400" dirty="0"/>
              <a:t> </a:t>
            </a:r>
            <a:r>
              <a:rPr lang="ru-RU" sz="2400" dirty="0" err="1"/>
              <a:t>зони</a:t>
            </a:r>
            <a:r>
              <a:rPr lang="ru-RU" sz="2400" dirty="0"/>
              <a:t> і </a:t>
            </a:r>
            <a:r>
              <a:rPr lang="ru-RU" sz="2400" dirty="0" err="1"/>
              <a:t>аналізу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 smtClean="0"/>
              <a:t>процесів</a:t>
            </a:r>
            <a:r>
              <a:rPr lang="ru-RU" sz="2400" dirty="0" smtClean="0"/>
              <a:t>; </a:t>
            </a:r>
            <a:r>
              <a:rPr lang="uk-UA" sz="2400" dirty="0" smtClean="0"/>
              <a:t>будувати </a:t>
            </a:r>
            <a:r>
              <a:rPr lang="uk-UA" sz="2400" dirty="0"/>
              <a:t>геоморфологічні профілі та описувати рельєф різних </a:t>
            </a:r>
            <a:r>
              <a:rPr lang="uk-UA" sz="2400" dirty="0" smtClean="0"/>
              <a:t>ділянок берегової зони.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306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5629"/>
            <a:ext cx="11239851" cy="1320800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Програмні компетентності, що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забезпечуються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компонентом освітньої програми 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Берегознавство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організація природокористування в береговій зоні»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0" y="1615440"/>
            <a:ext cx="9448800" cy="4958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i="1" dirty="0"/>
              <a:t>Загальні компетентності</a:t>
            </a:r>
            <a:endParaRPr lang="ru-RU" sz="2000" dirty="0"/>
          </a:p>
          <a:p>
            <a:pPr lvl="0"/>
            <a:r>
              <a:rPr lang="uk-UA" sz="2000" dirty="0" smtClean="0"/>
              <a:t>Здатність застосовувати знання в практичних ситуаціях</a:t>
            </a:r>
            <a:r>
              <a:rPr lang="ru-RU" sz="2000" dirty="0" smtClean="0"/>
              <a:t>.</a:t>
            </a:r>
            <a:endParaRPr lang="ru-RU" sz="2000" dirty="0"/>
          </a:p>
          <a:p>
            <a:pPr lvl="0"/>
            <a:r>
              <a:rPr lang="uk-UA" sz="2000" dirty="0" smtClean="0"/>
              <a:t>Прагнення до збереження природного навколишнього середовища</a:t>
            </a:r>
            <a:r>
              <a:rPr lang="en-US" sz="2000" dirty="0"/>
              <a:t>.</a:t>
            </a:r>
            <a:endParaRPr lang="ru-RU" sz="2000" dirty="0"/>
          </a:p>
          <a:p>
            <a:pPr marL="0" indent="0">
              <a:buNone/>
            </a:pPr>
            <a:r>
              <a:rPr lang="uk-UA" sz="2000" b="1" i="1" dirty="0" smtClean="0"/>
              <a:t>Фахові </a:t>
            </a:r>
            <a:r>
              <a:rPr lang="uk-UA" sz="2000" b="1" i="1" dirty="0"/>
              <a:t>компетентності</a:t>
            </a:r>
            <a:endParaRPr lang="ru-RU" sz="2000" dirty="0"/>
          </a:p>
          <a:p>
            <a:pPr lvl="0"/>
            <a:r>
              <a:rPr lang="ru-RU" sz="2000" dirty="0" err="1"/>
              <a:t>Знання</a:t>
            </a:r>
            <a:r>
              <a:rPr lang="ru-RU" sz="2000" dirty="0"/>
              <a:t> та </a:t>
            </a:r>
            <a:r>
              <a:rPr lang="ru-RU" sz="2000" dirty="0" err="1"/>
              <a:t>розуміння</a:t>
            </a:r>
            <a:r>
              <a:rPr lang="ru-RU" sz="2000" dirty="0"/>
              <a:t> </a:t>
            </a:r>
            <a:r>
              <a:rPr lang="ru-RU" sz="2000" dirty="0" err="1"/>
              <a:t>теоретичних</a:t>
            </a:r>
            <a:r>
              <a:rPr lang="ru-RU" sz="2000" dirty="0"/>
              <a:t> основ наук про </a:t>
            </a:r>
            <a:r>
              <a:rPr lang="ru-RU" sz="2000" dirty="0" smtClean="0"/>
              <a:t>Землю </a:t>
            </a:r>
            <a:r>
              <a:rPr lang="ru-RU" sz="2000" dirty="0"/>
              <a:t>як </a:t>
            </a:r>
            <a:r>
              <a:rPr lang="ru-RU" sz="2000" dirty="0" err="1"/>
              <a:t>комплексну</a:t>
            </a:r>
            <a:r>
              <a:rPr lang="ru-RU" sz="2000" dirty="0"/>
              <a:t> </a:t>
            </a:r>
            <a:r>
              <a:rPr lang="ru-RU" sz="2000" dirty="0" err="1"/>
              <a:t>природну</a:t>
            </a:r>
            <a:r>
              <a:rPr lang="ru-RU" sz="2000" dirty="0"/>
              <a:t> систему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Здатність</a:t>
            </a:r>
            <a:r>
              <a:rPr lang="ru-RU" sz="2000" dirty="0" smtClean="0"/>
              <a:t> </a:t>
            </a:r>
            <a:r>
              <a:rPr lang="ru-RU" sz="2000" dirty="0" err="1"/>
              <a:t>застосовувати</a:t>
            </a:r>
            <a:r>
              <a:rPr lang="ru-RU" sz="2000" dirty="0"/>
              <a:t> </a:t>
            </a:r>
            <a:r>
              <a:rPr lang="ru-RU" sz="2000" dirty="0" err="1"/>
              <a:t>базові</a:t>
            </a:r>
            <a:r>
              <a:rPr lang="ru-RU" sz="2000" dirty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</a:t>
            </a:r>
            <a:r>
              <a:rPr lang="ru-RU" sz="2000" dirty="0" err="1"/>
              <a:t>фізики</a:t>
            </a:r>
            <a:r>
              <a:rPr lang="ru-RU" sz="2000" dirty="0"/>
              <a:t>, </a:t>
            </a:r>
            <a:r>
              <a:rPr lang="ru-RU" sz="2000" dirty="0" err="1"/>
              <a:t>хімії</a:t>
            </a:r>
            <a:r>
              <a:rPr lang="ru-RU" sz="2000" dirty="0"/>
              <a:t>, </a:t>
            </a:r>
            <a:r>
              <a:rPr lang="ru-RU" sz="2000" dirty="0" err="1"/>
              <a:t>біології,екології</a:t>
            </a:r>
            <a:r>
              <a:rPr lang="ru-RU" sz="2000" dirty="0"/>
              <a:t>, математики, </a:t>
            </a:r>
            <a:r>
              <a:rPr lang="ru-RU" sz="2000" dirty="0" err="1"/>
              <a:t>інформаційних</a:t>
            </a:r>
            <a:r>
              <a:rPr lang="ru-RU" sz="2000" dirty="0"/>
              <a:t> </a:t>
            </a:r>
            <a:r>
              <a:rPr lang="ru-RU" sz="2000" dirty="0" err="1"/>
              <a:t>технологій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 при </a:t>
            </a:r>
            <a:r>
              <a:rPr lang="ru-RU" sz="2000" dirty="0" err="1"/>
              <a:t>вивченні</a:t>
            </a:r>
            <a:r>
              <a:rPr lang="ru-RU" sz="2000" dirty="0"/>
              <a:t> </a:t>
            </a:r>
            <a:r>
              <a:rPr lang="ru-RU" sz="2000" dirty="0" err="1"/>
              <a:t>Землі</a:t>
            </a:r>
            <a:r>
              <a:rPr lang="ru-RU" sz="2000" dirty="0"/>
              <a:t> та </a:t>
            </a:r>
            <a:r>
              <a:rPr lang="ru-RU" sz="2000" dirty="0" err="1"/>
              <a:t>її</a:t>
            </a:r>
            <a:r>
              <a:rPr lang="ru-RU" sz="2000" dirty="0"/>
              <a:t> геосфер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Здатність</a:t>
            </a:r>
            <a:r>
              <a:rPr lang="ru-RU" sz="2000" dirty="0" smtClean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</a:t>
            </a:r>
            <a:r>
              <a:rPr lang="ru-RU" sz="2000" dirty="0" err="1"/>
              <a:t>збір</a:t>
            </a:r>
            <a:r>
              <a:rPr lang="ru-RU" sz="2000" dirty="0"/>
              <a:t>, </a:t>
            </a:r>
            <a:r>
              <a:rPr lang="ru-RU" sz="2000" dirty="0" err="1"/>
              <a:t>реєстрацію</a:t>
            </a:r>
            <a:r>
              <a:rPr lang="ru-RU" sz="2000" dirty="0"/>
              <a:t> і </a:t>
            </a:r>
            <a:r>
              <a:rPr lang="ru-RU" sz="2000" dirty="0" err="1"/>
              <a:t>аналіз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відповідних</a:t>
            </a:r>
            <a:r>
              <a:rPr lang="ru-RU" sz="2000" dirty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і </a:t>
            </a:r>
            <a:r>
              <a:rPr lang="ru-RU" sz="2000" dirty="0" err="1"/>
              <a:t>технологічних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у </a:t>
            </a:r>
            <a:r>
              <a:rPr lang="ru-RU" sz="2000" dirty="0" err="1"/>
              <a:t>польових</a:t>
            </a:r>
            <a:r>
              <a:rPr lang="ru-RU" sz="2000" dirty="0"/>
              <a:t> і </a:t>
            </a:r>
            <a:r>
              <a:rPr lang="ru-RU" sz="2000" dirty="0" err="1"/>
              <a:t>лабораторних</a:t>
            </a:r>
            <a:r>
              <a:rPr lang="ru-RU" sz="2000" dirty="0"/>
              <a:t> </a:t>
            </a:r>
            <a:r>
              <a:rPr lang="ru-RU" sz="2000" dirty="0" err="1"/>
              <a:t>умовах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3899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 навчальної дисципліни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371601"/>
            <a:ext cx="9218506" cy="4669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 err="1" smtClean="0">
                <a:solidFill>
                  <a:schemeClr val="accent3"/>
                </a:solidFill>
              </a:rPr>
              <a:t>Рельєфоутворюючі</a:t>
            </a:r>
            <a:r>
              <a:rPr lang="ru-RU" sz="2000" b="1" i="1" dirty="0" smtClean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чинники</a:t>
            </a:r>
            <a:r>
              <a:rPr lang="ru-RU" sz="2000" b="1" i="1" dirty="0">
                <a:solidFill>
                  <a:schemeClr val="accent3"/>
                </a:solidFill>
              </a:rPr>
              <a:t> та </a:t>
            </a:r>
            <a:r>
              <a:rPr lang="ru-RU" sz="2000" b="1" i="1" dirty="0" err="1">
                <a:solidFill>
                  <a:schemeClr val="accent3"/>
                </a:solidFill>
              </a:rPr>
              <a:t>форми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рельєфу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берегової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</a:rPr>
              <a:t>зони</a:t>
            </a:r>
            <a:endParaRPr lang="ru-RU" sz="2000" b="1" i="1" dirty="0" smtClean="0">
              <a:solidFill>
                <a:schemeClr val="accent3"/>
              </a:solidFill>
            </a:endParaRPr>
          </a:p>
          <a:p>
            <a:r>
              <a:rPr lang="uk-UA" sz="2000" dirty="0" err="1"/>
              <a:t>Берегознавство</a:t>
            </a:r>
            <a:r>
              <a:rPr lang="uk-UA" sz="2000" dirty="0"/>
              <a:t> як наука. Історія розвитку </a:t>
            </a:r>
            <a:r>
              <a:rPr lang="uk-UA" sz="2000" dirty="0" err="1"/>
              <a:t>берегознавства</a:t>
            </a:r>
            <a:endParaRPr lang="uk-UA" sz="2000" dirty="0"/>
          </a:p>
          <a:p>
            <a:r>
              <a:rPr lang="ru-RU" sz="2000" dirty="0" err="1" smtClean="0"/>
              <a:t>Загальна</a:t>
            </a:r>
            <a:r>
              <a:rPr lang="ru-RU" sz="2000" dirty="0" smtClean="0"/>
              <a:t> </a:t>
            </a:r>
            <a:r>
              <a:rPr lang="ru-RU" sz="2000" dirty="0"/>
              <a:t>характеристика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. </a:t>
            </a:r>
            <a:r>
              <a:rPr lang="ru-RU" sz="2000" dirty="0" err="1"/>
              <a:t>Гідродинаміка</a:t>
            </a:r>
            <a:r>
              <a:rPr lang="ru-RU" sz="2000" dirty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</a:t>
            </a:r>
            <a:r>
              <a:rPr lang="ru-RU" sz="2000" dirty="0" smtClean="0"/>
              <a:t>моря</a:t>
            </a:r>
          </a:p>
          <a:p>
            <a:r>
              <a:rPr lang="ru-RU" sz="2000" dirty="0" err="1" smtClean="0"/>
              <a:t>Абразійні</a:t>
            </a:r>
            <a:r>
              <a:rPr lang="ru-RU" sz="2000" dirty="0" smtClean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рельєфу</a:t>
            </a:r>
            <a:r>
              <a:rPr lang="ru-RU" sz="2000" dirty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</a:t>
            </a:r>
            <a:r>
              <a:rPr lang="ru-RU" sz="2000" dirty="0" smtClean="0"/>
              <a:t>моря</a:t>
            </a:r>
          </a:p>
          <a:p>
            <a:r>
              <a:rPr lang="ru-RU" sz="2000" dirty="0" err="1" smtClean="0"/>
              <a:t>Літодинаміка</a:t>
            </a:r>
            <a:r>
              <a:rPr lang="ru-RU" sz="2000" dirty="0" smtClean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</a:t>
            </a:r>
            <a:r>
              <a:rPr lang="ru-RU" sz="2000" dirty="0" smtClean="0"/>
              <a:t>моря</a:t>
            </a:r>
          </a:p>
          <a:p>
            <a:r>
              <a:rPr lang="ru-RU" sz="2000" dirty="0" err="1" smtClean="0"/>
              <a:t>Акумулятивні</a:t>
            </a:r>
            <a:r>
              <a:rPr lang="ru-RU" sz="2000" dirty="0" smtClean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рельєфу</a:t>
            </a:r>
            <a:r>
              <a:rPr lang="ru-RU" sz="2000" dirty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</a:t>
            </a:r>
            <a:r>
              <a:rPr lang="ru-RU" sz="2000" dirty="0" smtClean="0"/>
              <a:t>моря</a:t>
            </a:r>
          </a:p>
          <a:p>
            <a:r>
              <a:rPr lang="ru-RU" sz="2000" dirty="0" err="1" smtClean="0"/>
              <a:t>Генетичні</a:t>
            </a:r>
            <a:r>
              <a:rPr lang="ru-RU" sz="2000" dirty="0" smtClean="0"/>
              <a:t> </a:t>
            </a:r>
            <a:r>
              <a:rPr lang="ru-RU" sz="2000" dirty="0" err="1"/>
              <a:t>типи</a:t>
            </a:r>
            <a:r>
              <a:rPr lang="ru-RU" sz="2000" dirty="0"/>
              <a:t> </a:t>
            </a:r>
            <a:r>
              <a:rPr lang="ru-RU" sz="2000" dirty="0" err="1"/>
              <a:t>берегів</a:t>
            </a:r>
            <a:r>
              <a:rPr lang="ru-RU" sz="2000" dirty="0"/>
              <a:t> </a:t>
            </a:r>
            <a:r>
              <a:rPr lang="ru-RU" sz="2000" dirty="0" err="1"/>
              <a:t>світового</a:t>
            </a:r>
            <a:r>
              <a:rPr lang="ru-RU" sz="2000" dirty="0"/>
              <a:t> </a:t>
            </a:r>
            <a:r>
              <a:rPr lang="ru-RU" sz="2000" dirty="0" smtClean="0"/>
              <a:t>океану</a:t>
            </a:r>
          </a:p>
          <a:p>
            <a:r>
              <a:rPr lang="ru-RU" sz="2000" dirty="0" err="1" smtClean="0"/>
              <a:t>Еолові</a:t>
            </a:r>
            <a:r>
              <a:rPr lang="ru-RU" sz="2000" dirty="0" smtClean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</a:t>
            </a:r>
            <a:r>
              <a:rPr lang="ru-RU" sz="2000" dirty="0" smtClean="0"/>
              <a:t>моря</a:t>
            </a:r>
          </a:p>
          <a:p>
            <a:r>
              <a:rPr lang="ru-RU" sz="2000" dirty="0" err="1" smtClean="0"/>
              <a:t>Еволюція</a:t>
            </a:r>
            <a:r>
              <a:rPr lang="ru-RU" sz="2000" dirty="0" smtClean="0"/>
              <a:t> </a:t>
            </a:r>
            <a:r>
              <a:rPr lang="ru-RU" sz="2000" dirty="0" err="1"/>
              <a:t>берегової</a:t>
            </a:r>
            <a:r>
              <a:rPr lang="ru-RU" sz="2000" dirty="0"/>
              <a:t> </a:t>
            </a:r>
            <a:r>
              <a:rPr lang="ru-RU" sz="2000" dirty="0" err="1"/>
              <a:t>зони</a:t>
            </a:r>
            <a:r>
              <a:rPr lang="ru-RU" sz="2000" dirty="0"/>
              <a:t> моря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5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534" y="1361440"/>
            <a:ext cx="8596668" cy="4927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 err="1">
                <a:solidFill>
                  <a:schemeClr val="accent3"/>
                </a:solidFill>
              </a:rPr>
              <a:t>Берегові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>
                <a:solidFill>
                  <a:schemeClr val="accent3"/>
                </a:solidFill>
              </a:rPr>
              <a:t>процеси</a:t>
            </a:r>
            <a:r>
              <a:rPr lang="ru-RU" sz="2000" b="1" i="1" dirty="0">
                <a:solidFill>
                  <a:schemeClr val="accent3"/>
                </a:solidFill>
              </a:rPr>
              <a:t> та </a:t>
            </a:r>
            <a:r>
              <a:rPr lang="ru-RU" sz="2000" b="1" i="1" dirty="0" err="1">
                <a:solidFill>
                  <a:schemeClr val="accent3"/>
                </a:solidFill>
              </a:rPr>
              <a:t>практичне</a:t>
            </a:r>
            <a:r>
              <a:rPr lang="ru-RU" sz="2000" b="1" i="1" dirty="0">
                <a:solidFill>
                  <a:schemeClr val="accent3"/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3"/>
                </a:solidFill>
              </a:rPr>
              <a:t>значення</a:t>
            </a:r>
            <a:endParaRPr lang="ru-RU" sz="2000" b="1" i="1" dirty="0" smtClean="0">
              <a:solidFill>
                <a:schemeClr val="accent3"/>
              </a:solidFill>
            </a:endParaRPr>
          </a:p>
          <a:p>
            <a:r>
              <a:rPr lang="ru-RU" sz="2000" dirty="0" err="1"/>
              <a:t>Базові</a:t>
            </a:r>
            <a:r>
              <a:rPr lang="ru-RU" sz="2000" dirty="0"/>
              <a:t> засади </a:t>
            </a:r>
            <a:r>
              <a:rPr lang="ru-RU" sz="2000" dirty="0" err="1"/>
              <a:t>теорії</a:t>
            </a:r>
            <a:r>
              <a:rPr lang="ru-RU" sz="2000" dirty="0"/>
              <a:t> і практики </a:t>
            </a:r>
            <a:r>
              <a:rPr lang="ru-RU" sz="2000" dirty="0" err="1" smtClean="0"/>
              <a:t>берегознавства</a:t>
            </a:r>
            <a:endParaRPr lang="ru-RU" sz="2000" dirty="0"/>
          </a:p>
          <a:p>
            <a:r>
              <a:rPr lang="uk-UA" sz="2000" dirty="0" smtClean="0"/>
              <a:t>Корисні </a:t>
            </a:r>
            <a:r>
              <a:rPr lang="uk-UA" sz="2000" dirty="0"/>
              <a:t>копалини Світового </a:t>
            </a:r>
            <a:r>
              <a:rPr lang="uk-UA" sz="2000" dirty="0" smtClean="0"/>
              <a:t>океану</a:t>
            </a:r>
          </a:p>
          <a:p>
            <a:r>
              <a:rPr lang="ru-RU" sz="2000" dirty="0" err="1"/>
              <a:t>Практичне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 </a:t>
            </a:r>
            <a:r>
              <a:rPr lang="ru-RU" sz="2000" dirty="0" err="1" smtClean="0"/>
              <a:t>берегознавства</a:t>
            </a:r>
            <a:endParaRPr lang="uk-UA" sz="2000" dirty="0" smtClean="0"/>
          </a:p>
          <a:p>
            <a:r>
              <a:rPr lang="uk-UA" sz="2000" dirty="0"/>
              <a:t>Охорона морського </a:t>
            </a:r>
            <a:r>
              <a:rPr lang="uk-UA" sz="2000" dirty="0" smtClean="0"/>
              <a:t>середовища</a:t>
            </a:r>
          </a:p>
          <a:p>
            <a:r>
              <a:rPr lang="uk-UA" sz="2000" dirty="0"/>
              <a:t>Організація природокористування в береговій зоні Азово-Чорноморського басейну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304061721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</TotalTime>
  <Words>305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ХЕРСОНСЬКИЙ ДЕРЖАВНИЙ УНІВЕРСИТЕТ</vt:lpstr>
      <vt:lpstr>Презентация PowerPoint</vt:lpstr>
      <vt:lpstr>Презентация PowerPoint</vt:lpstr>
      <vt:lpstr>Програмні компетентності, що забезпечуються компонентом освітньої програми  «Берегознавство та організація природокористування в береговій зоні»</vt:lpstr>
      <vt:lpstr>Програма навчальної дисципліни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</dc:title>
  <dc:creator>Дмитрий Зинченко</dc:creator>
  <cp:lastModifiedBy>Дмитрий Зинченко</cp:lastModifiedBy>
  <cp:revision>24</cp:revision>
  <dcterms:created xsi:type="dcterms:W3CDTF">2020-06-21T15:48:04Z</dcterms:created>
  <dcterms:modified xsi:type="dcterms:W3CDTF">2020-07-29T11:41:23Z</dcterms:modified>
</cp:coreProperties>
</file>